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64" r:id="rId4"/>
    <p:sldId id="273" r:id="rId5"/>
    <p:sldId id="271" r:id="rId6"/>
    <p:sldId id="259" r:id="rId7"/>
    <p:sldId id="258" r:id="rId8"/>
    <p:sldId id="260" r:id="rId9"/>
    <p:sldId id="263" r:id="rId10"/>
    <p:sldId id="261" r:id="rId11"/>
    <p:sldId id="262" r:id="rId12"/>
    <p:sldId id="265" r:id="rId13"/>
    <p:sldId id="266" r:id="rId14"/>
    <p:sldId id="267" r:id="rId15"/>
    <p:sldId id="268" r:id="rId16"/>
    <p:sldId id="269" r:id="rId17"/>
    <p:sldId id="270" r:id="rId18"/>
    <p:sldId id="272" r:id="rId1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500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ącznik prostoliniowy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ytuł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16" name="Symbol zastępczy daty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13.01.2018</a:t>
            </a:fld>
            <a:endParaRPr lang="pl-PL"/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5" name="Symbol zastępczy numeru slajd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13.01.2018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13.01.2018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ytuł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7" name="Symbol zastępczy zawartości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5" name="Symbol zastępczy daty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13.01.2018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ącznik prostoliniowy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ymbol zastępczy tekstu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9" name="Symbol zastępczy daty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13.01.2018</a:t>
            </a:fld>
            <a:endParaRPr lang="pl-PL"/>
          </a:p>
        </p:txBody>
      </p:sp>
      <p:sp>
        <p:nvSpPr>
          <p:cNvPr id="11" name="Symbol zastępczy stopki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ytuł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4" name="Symbol zastępczy zawartości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1" name="Symbol zastępczy daty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13.01.2018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1" name="Symbol zastępczy numeru slajd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ytuł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25" name="Symbol zastępczy tekstu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8" name="Symbol zastępczy zawartości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13.01.2018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Łącznik prostoliniowy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ytuł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2" name="Symbol zastępczy daty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13.01.2018</a:t>
            </a:fld>
            <a:endParaRPr lang="pl-PL"/>
          </a:p>
        </p:txBody>
      </p:sp>
      <p:sp>
        <p:nvSpPr>
          <p:cNvPr id="21" name="Symbol zastępczy stopki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13.01.2018</a:t>
            </a:fld>
            <a:endParaRPr lang="pl-PL"/>
          </a:p>
        </p:txBody>
      </p:sp>
      <p:sp>
        <p:nvSpPr>
          <p:cNvPr id="24" name="Symbol zastępczy stopki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Łącznik prostoliniowy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ytuł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6" name="Symbol zastępczy tekstu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4" name="Symbol zastępczy zawartości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5" name="Symbol zastępczy daty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13.01.2018</a:t>
            </a:fld>
            <a:endParaRPr lang="pl-PL"/>
          </a:p>
        </p:txBody>
      </p:sp>
      <p:sp>
        <p:nvSpPr>
          <p:cNvPr id="29" name="Symbol zastępczy stopki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ymbol zastępczy obrazu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13.01.2018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1" name="Symbol zastępczy numeru slajd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17" name="Tytuł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6" name="Symbol zastępczy tekstu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ącznik prostoliniowy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Symbol zastępczy tekstu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1" name="Symbol zastępczy daty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D17FA3B-C404-4317-B0BC-953931111309}" type="datetimeFigureOut">
              <a:rPr lang="pl-PL" smtClean="0"/>
              <a:t>13.01.2018</a:t>
            </a:fld>
            <a:endParaRPr lang="pl-PL"/>
          </a:p>
        </p:txBody>
      </p:sp>
      <p:sp>
        <p:nvSpPr>
          <p:cNvPr id="28" name="Symbol zastępczy stopki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Symbol zastępczy tytułu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Łącznik prostoliniowy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Łącznik prostoliniowy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81000" y="908720"/>
            <a:ext cx="8458200" cy="3024336"/>
          </a:xfrm>
        </p:spPr>
        <p:txBody>
          <a:bodyPr>
            <a:normAutofit fontScale="90000"/>
          </a:bodyPr>
          <a:lstStyle/>
          <a:p>
            <a:pPr algn="ctr"/>
            <a:r>
              <a:rPr lang="pl-PL" sz="4400" dirty="0" smtClean="0">
                <a:solidFill>
                  <a:srgbClr val="0070C0"/>
                </a:solidFill>
              </a:rPr>
              <a:t>PERIODIZATION IN VOLLEYBALL</a:t>
            </a:r>
            <a:br>
              <a:rPr lang="pl-PL" sz="4400" dirty="0" smtClean="0">
                <a:solidFill>
                  <a:srgbClr val="0070C0"/>
                </a:solidFill>
              </a:rPr>
            </a:br>
            <a:r>
              <a:rPr lang="pl-PL" sz="4400" dirty="0" smtClean="0">
                <a:solidFill>
                  <a:srgbClr val="0070C0"/>
                </a:solidFill>
              </a:rPr>
              <a:t/>
            </a:r>
            <a:br>
              <a:rPr lang="pl-PL" sz="4400" dirty="0" smtClean="0">
                <a:solidFill>
                  <a:srgbClr val="0070C0"/>
                </a:solidFill>
              </a:rPr>
            </a:br>
            <a:r>
              <a:rPr lang="en-US" dirty="0">
                <a:solidFill>
                  <a:srgbClr val="FF0000"/>
                </a:solidFill>
                <a:effectLst/>
              </a:rPr>
              <a:t>how to train for maximum gains </a:t>
            </a:r>
            <a:r>
              <a:rPr lang="pl-PL" sz="4400" dirty="0" smtClean="0">
                <a:effectLst/>
              </a:rPr>
              <a:t/>
            </a:r>
            <a:br>
              <a:rPr lang="pl-PL" sz="4400" dirty="0" smtClean="0">
                <a:effectLst/>
              </a:rPr>
            </a:br>
            <a:r>
              <a:rPr lang="pl-PL" sz="4400" dirty="0">
                <a:solidFill>
                  <a:srgbClr val="0070C0"/>
                </a:solidFill>
              </a:rPr>
              <a:t/>
            </a:r>
            <a:br>
              <a:rPr lang="pl-PL" sz="4400" dirty="0">
                <a:solidFill>
                  <a:srgbClr val="0070C0"/>
                </a:solidFill>
              </a:rPr>
            </a:br>
            <a:r>
              <a:rPr lang="pl-PL" sz="3200" dirty="0" smtClean="0">
                <a:solidFill>
                  <a:srgbClr val="0070C0"/>
                </a:solidFill>
              </a:rPr>
              <a:t>Grzegorz Ryś</a:t>
            </a:r>
            <a:endParaRPr lang="pl-PL" sz="4400" dirty="0">
              <a:solidFill>
                <a:srgbClr val="0070C0"/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81000" y="4437112"/>
            <a:ext cx="8458200" cy="864096"/>
          </a:xfrm>
        </p:spPr>
        <p:txBody>
          <a:bodyPr/>
          <a:lstStyle/>
          <a:p>
            <a:r>
              <a:rPr lang="pl-PL" dirty="0" smtClean="0">
                <a:solidFill>
                  <a:srgbClr val="00B050"/>
                </a:solidFill>
              </a:rPr>
              <a:t>IVA 2018</a:t>
            </a:r>
            <a:endParaRPr lang="pl-PL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129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964488" cy="1034752"/>
          </a:xfrm>
        </p:spPr>
        <p:txBody>
          <a:bodyPr>
            <a:normAutofit/>
          </a:bodyPr>
          <a:lstStyle/>
          <a:p>
            <a:r>
              <a:rPr lang="pl-PL" sz="2800" dirty="0" smtClean="0">
                <a:solidFill>
                  <a:srgbClr val="C00000"/>
                </a:solidFill>
              </a:rPr>
              <a:t>COOPERATION BETWEEN NATIONAL TEAM AND CLUBS </a:t>
            </a:r>
            <a:endParaRPr lang="pl-PL" sz="2800" dirty="0">
              <a:solidFill>
                <a:srgbClr val="C0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187206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pl-PL" sz="2800" dirty="0" smtClean="0">
                <a:solidFill>
                  <a:srgbClr val="0070C0"/>
                </a:solidFill>
              </a:rPr>
              <a:t> </a:t>
            </a:r>
            <a:r>
              <a:rPr lang="pl-PL" sz="2800" dirty="0" smtClean="0">
                <a:solidFill>
                  <a:srgbClr val="7030A0"/>
                </a:solidFill>
                <a:latin typeface="Britannic Bold" panose="020B0903060703020204" pitchFamily="34" charset="0"/>
              </a:rPr>
              <a:t>ONE WAY TO DEVELOPE VOLLEYBALL IN ISRAEL</a:t>
            </a:r>
          </a:p>
          <a:p>
            <a:pPr marL="0" indent="0" algn="ctr">
              <a:buNone/>
            </a:pPr>
            <a:r>
              <a:rPr lang="pl-PL" sz="2800" dirty="0" smtClean="0">
                <a:solidFill>
                  <a:srgbClr val="7030A0"/>
                </a:solidFill>
                <a:latin typeface="Britannic Bold" panose="020B0903060703020204" pitchFamily="34" charset="0"/>
              </a:rPr>
              <a:t> </a:t>
            </a:r>
          </a:p>
          <a:p>
            <a:pPr>
              <a:buFontTx/>
              <a:buChar char="-"/>
            </a:pPr>
            <a:r>
              <a:rPr lang="pl-PL" sz="2800" dirty="0" smtClean="0">
                <a:solidFill>
                  <a:srgbClr val="0070C0"/>
                </a:solidFill>
              </a:rPr>
              <a:t>SIMILAR  PREPARATION  SYSTEM</a:t>
            </a:r>
          </a:p>
          <a:p>
            <a:pPr>
              <a:buFontTx/>
              <a:buChar char="-"/>
            </a:pPr>
            <a:r>
              <a:rPr lang="pl-PL" sz="2800" dirty="0" smtClean="0">
                <a:solidFill>
                  <a:srgbClr val="0070C0"/>
                </a:solidFill>
              </a:rPr>
              <a:t>SIMILAR  TACTICS: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800" dirty="0" smtClean="0">
                <a:solidFill>
                  <a:srgbClr val="0070C0"/>
                </a:solidFill>
              </a:rPr>
              <a:t>  </a:t>
            </a:r>
            <a:r>
              <a:rPr lang="pl-PL" sz="2800" dirty="0" err="1" smtClean="0">
                <a:solidFill>
                  <a:srgbClr val="0070C0"/>
                </a:solidFill>
              </a:rPr>
              <a:t>block-defense</a:t>
            </a:r>
            <a:r>
              <a:rPr lang="pl-PL" sz="2800" dirty="0" smtClean="0">
                <a:solidFill>
                  <a:srgbClr val="0070C0"/>
                </a:solidFill>
              </a:rPr>
              <a:t> system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800" dirty="0" smtClean="0">
                <a:solidFill>
                  <a:srgbClr val="0070C0"/>
                </a:solidFill>
              </a:rPr>
              <a:t>  </a:t>
            </a:r>
            <a:r>
              <a:rPr lang="pl-PL" sz="2800" dirty="0" err="1" smtClean="0">
                <a:solidFill>
                  <a:srgbClr val="0070C0"/>
                </a:solidFill>
              </a:rPr>
              <a:t>Complex</a:t>
            </a:r>
            <a:r>
              <a:rPr lang="pl-PL" sz="2800" dirty="0" smtClean="0">
                <a:solidFill>
                  <a:srgbClr val="0070C0"/>
                </a:solidFill>
              </a:rPr>
              <a:t> 1 and </a:t>
            </a:r>
            <a:r>
              <a:rPr lang="pl-PL" sz="2800" dirty="0" err="1" smtClean="0">
                <a:solidFill>
                  <a:srgbClr val="0070C0"/>
                </a:solidFill>
              </a:rPr>
              <a:t>Complex</a:t>
            </a:r>
            <a:r>
              <a:rPr lang="pl-PL" sz="2800" dirty="0" smtClean="0">
                <a:solidFill>
                  <a:srgbClr val="0070C0"/>
                </a:solidFill>
              </a:rPr>
              <a:t> 2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800" dirty="0" smtClean="0">
                <a:solidFill>
                  <a:srgbClr val="0070C0"/>
                </a:solidFill>
              </a:rPr>
              <a:t>  service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800" dirty="0" smtClean="0">
                <a:solidFill>
                  <a:srgbClr val="0070C0"/>
                </a:solidFill>
              </a:rPr>
              <a:t>  </a:t>
            </a:r>
            <a:r>
              <a:rPr lang="pl-PL" sz="2800" dirty="0" err="1" smtClean="0">
                <a:solidFill>
                  <a:srgbClr val="0070C0"/>
                </a:solidFill>
              </a:rPr>
              <a:t>reception</a:t>
            </a:r>
            <a:endParaRPr lang="pl-PL" sz="2800" dirty="0" smtClean="0">
              <a:solidFill>
                <a:srgbClr val="0070C0"/>
              </a:solidFill>
            </a:endParaRPr>
          </a:p>
          <a:p>
            <a:pPr>
              <a:buFontTx/>
              <a:buChar char="-"/>
            </a:pPr>
            <a:r>
              <a:rPr lang="pl-PL" sz="2800" dirty="0" smtClean="0">
                <a:solidFill>
                  <a:srgbClr val="0070C0"/>
                </a:solidFill>
              </a:rPr>
              <a:t>PROMOTING  YOUNG  ISRAELI  PLAYERS</a:t>
            </a:r>
          </a:p>
          <a:p>
            <a:pPr>
              <a:buFontTx/>
              <a:buChar char="-"/>
            </a:pPr>
            <a:r>
              <a:rPr lang="pl-PL" sz="2800" dirty="0" smtClean="0">
                <a:solidFill>
                  <a:srgbClr val="0070C0"/>
                </a:solidFill>
              </a:rPr>
              <a:t>TRANSITION BETWEEN  ACADEMY AND CLUBS</a:t>
            </a:r>
          </a:p>
          <a:p>
            <a:pPr>
              <a:buFontTx/>
              <a:buChar char="-"/>
            </a:pPr>
            <a:r>
              <a:rPr lang="pl-PL" sz="2800" dirty="0" smtClean="0">
                <a:solidFill>
                  <a:srgbClr val="0070C0"/>
                </a:solidFill>
              </a:rPr>
              <a:t>ATUDA TEAM (team B)</a:t>
            </a:r>
          </a:p>
          <a:p>
            <a:pPr>
              <a:buFontTx/>
              <a:buChar char="-"/>
            </a:pPr>
            <a:r>
              <a:rPr lang="pl-PL" sz="2800" dirty="0" smtClean="0">
                <a:solidFill>
                  <a:srgbClr val="0070C0"/>
                </a:solidFill>
              </a:rPr>
              <a:t>COACHES’ EDUCATION – one system</a:t>
            </a:r>
          </a:p>
          <a:p>
            <a:pPr>
              <a:buFontTx/>
              <a:buChar char="-"/>
            </a:pPr>
            <a:endParaRPr lang="pl-PL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0159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FF0000"/>
                </a:solidFill>
              </a:rPr>
              <a:t>PROBLEMS</a:t>
            </a:r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554162"/>
            <a:ext cx="8856984" cy="4525963"/>
          </a:xfrm>
        </p:spPr>
        <p:txBody>
          <a:bodyPr>
            <a:normAutofit fontScale="92500" lnSpcReduction="20000"/>
          </a:bodyPr>
          <a:lstStyle/>
          <a:p>
            <a:pPr>
              <a:buFontTx/>
              <a:buChar char="-"/>
            </a:pPr>
            <a:r>
              <a:rPr lang="en-US" sz="2800" dirty="0" smtClean="0">
                <a:solidFill>
                  <a:srgbClr val="7030A0"/>
                </a:solidFill>
              </a:rPr>
              <a:t>NO COOPERATIO</a:t>
            </a:r>
            <a:r>
              <a:rPr lang="pl-PL" sz="2800" dirty="0" smtClean="0">
                <a:solidFill>
                  <a:srgbClr val="7030A0"/>
                </a:solidFill>
              </a:rPr>
              <a:t>N</a:t>
            </a:r>
          </a:p>
          <a:p>
            <a:pPr>
              <a:buFontTx/>
              <a:buChar char="-"/>
            </a:pPr>
            <a:r>
              <a:rPr lang="pl-PL" sz="2800" dirty="0" smtClean="0">
                <a:solidFill>
                  <a:srgbClr val="7030A0"/>
                </a:solidFill>
              </a:rPr>
              <a:t>STILL  NO  PROFESSIONAL  STRUCTURE IN CLUBS</a:t>
            </a:r>
            <a:r>
              <a:rPr lang="en-US" sz="2800" dirty="0" smtClean="0">
                <a:solidFill>
                  <a:srgbClr val="7030A0"/>
                </a:solidFill>
              </a:rPr>
              <a:t> </a:t>
            </a:r>
          </a:p>
          <a:p>
            <a:pPr>
              <a:buFontTx/>
              <a:buChar char="-"/>
            </a:pPr>
            <a:r>
              <a:rPr lang="en-US" sz="2800" dirty="0" smtClean="0">
                <a:solidFill>
                  <a:srgbClr val="7030A0"/>
                </a:solidFill>
              </a:rPr>
              <a:t>TOO</a:t>
            </a:r>
            <a:r>
              <a:rPr lang="pl-PL" sz="2800" dirty="0" smtClean="0">
                <a:solidFill>
                  <a:srgbClr val="7030A0"/>
                </a:solidFill>
              </a:rPr>
              <a:t> </a:t>
            </a:r>
            <a:r>
              <a:rPr lang="en-US" sz="2800" dirty="0" smtClean="0">
                <a:solidFill>
                  <a:srgbClr val="7030A0"/>
                </a:solidFill>
              </a:rPr>
              <a:t> MANY</a:t>
            </a:r>
            <a:r>
              <a:rPr lang="pl-PL" sz="2800" dirty="0" smtClean="0">
                <a:solidFill>
                  <a:srgbClr val="7030A0"/>
                </a:solidFill>
              </a:rPr>
              <a:t> </a:t>
            </a:r>
            <a:r>
              <a:rPr lang="en-US" sz="2800" dirty="0" smtClean="0">
                <a:solidFill>
                  <a:srgbClr val="7030A0"/>
                </a:solidFill>
              </a:rPr>
              <a:t> FOREIGN </a:t>
            </a:r>
            <a:r>
              <a:rPr lang="pl-PL" sz="2800" dirty="0" smtClean="0">
                <a:solidFill>
                  <a:srgbClr val="7030A0"/>
                </a:solidFill>
              </a:rPr>
              <a:t> </a:t>
            </a:r>
            <a:r>
              <a:rPr lang="en-US" sz="2800" dirty="0" smtClean="0">
                <a:solidFill>
                  <a:srgbClr val="7030A0"/>
                </a:solidFill>
              </a:rPr>
              <a:t>PLAYERS (some of them very low level</a:t>
            </a:r>
            <a:r>
              <a:rPr lang="pl-PL" sz="2800" dirty="0" smtClean="0">
                <a:solidFill>
                  <a:srgbClr val="7030A0"/>
                </a:solidFill>
              </a:rPr>
              <a:t>)</a:t>
            </a:r>
          </a:p>
          <a:p>
            <a:pPr>
              <a:buFontTx/>
              <a:buChar char="-"/>
            </a:pPr>
            <a:r>
              <a:rPr lang="pl-PL" sz="2800" dirty="0" smtClean="0">
                <a:solidFill>
                  <a:srgbClr val="7030A0"/>
                </a:solidFill>
              </a:rPr>
              <a:t>NO PRIORITY (</a:t>
            </a:r>
            <a:r>
              <a:rPr lang="pl-PL" sz="2800" dirty="0" err="1" smtClean="0">
                <a:solidFill>
                  <a:srgbClr val="7030A0"/>
                </a:solidFill>
              </a:rPr>
              <a:t>results</a:t>
            </a:r>
            <a:r>
              <a:rPr lang="pl-PL" sz="2800" dirty="0" smtClean="0">
                <a:solidFill>
                  <a:srgbClr val="7030A0"/>
                </a:solidFill>
              </a:rPr>
              <a:t>, </a:t>
            </a:r>
            <a:r>
              <a:rPr lang="pl-PL" sz="2800" dirty="0" err="1" smtClean="0">
                <a:solidFill>
                  <a:srgbClr val="7030A0"/>
                </a:solidFill>
              </a:rPr>
              <a:t>individual</a:t>
            </a:r>
            <a:r>
              <a:rPr lang="pl-PL" sz="2800" dirty="0" smtClean="0">
                <a:solidFill>
                  <a:srgbClr val="7030A0"/>
                </a:solidFill>
              </a:rPr>
              <a:t> </a:t>
            </a:r>
            <a:r>
              <a:rPr lang="pl-PL" sz="2800" dirty="0" err="1" smtClean="0">
                <a:solidFill>
                  <a:srgbClr val="7030A0"/>
                </a:solidFill>
              </a:rPr>
              <a:t>tasks</a:t>
            </a:r>
            <a:r>
              <a:rPr lang="pl-PL" sz="2800" dirty="0" smtClean="0">
                <a:solidFill>
                  <a:srgbClr val="7030A0"/>
                </a:solidFill>
              </a:rPr>
              <a:t>) – to </a:t>
            </a:r>
            <a:r>
              <a:rPr lang="pl-PL" sz="2800" dirty="0" err="1" smtClean="0">
                <a:solidFill>
                  <a:srgbClr val="7030A0"/>
                </a:solidFill>
              </a:rPr>
              <a:t>survive</a:t>
            </a:r>
            <a:r>
              <a:rPr lang="pl-PL" sz="2800" dirty="0" smtClean="0">
                <a:solidFill>
                  <a:srgbClr val="7030A0"/>
                </a:solidFill>
              </a:rPr>
              <a:t> </a:t>
            </a:r>
            <a:r>
              <a:rPr lang="pl-PL" sz="2800" dirty="0" err="1" smtClean="0">
                <a:solidFill>
                  <a:srgbClr val="7030A0"/>
                </a:solidFill>
              </a:rPr>
              <a:t>only</a:t>
            </a:r>
            <a:r>
              <a:rPr lang="pl-PL" sz="2800" dirty="0" smtClean="0">
                <a:solidFill>
                  <a:srgbClr val="7030A0"/>
                </a:solidFill>
              </a:rPr>
              <a:t> </a:t>
            </a:r>
          </a:p>
          <a:p>
            <a:pPr>
              <a:buFontTx/>
              <a:buChar char="-"/>
            </a:pPr>
            <a:r>
              <a:rPr lang="pl-PL" sz="2800" dirty="0" smtClean="0">
                <a:solidFill>
                  <a:srgbClr val="7030A0"/>
                </a:solidFill>
              </a:rPr>
              <a:t>QUALITY  OF  WORK   (</a:t>
            </a:r>
            <a:r>
              <a:rPr lang="pl-PL" sz="2800" dirty="0" err="1" smtClean="0">
                <a:solidFill>
                  <a:srgbClr val="7030A0"/>
                </a:solidFill>
              </a:rPr>
              <a:t>very</a:t>
            </a:r>
            <a:r>
              <a:rPr lang="pl-PL" sz="2800" dirty="0" smtClean="0">
                <a:solidFill>
                  <a:srgbClr val="7030A0"/>
                </a:solidFill>
              </a:rPr>
              <a:t>  </a:t>
            </a:r>
            <a:r>
              <a:rPr lang="pl-PL" sz="2800" dirty="0" err="1" smtClean="0">
                <a:solidFill>
                  <a:srgbClr val="7030A0"/>
                </a:solidFill>
              </a:rPr>
              <a:t>low</a:t>
            </a:r>
            <a:r>
              <a:rPr lang="pl-PL" sz="2800" dirty="0" smtClean="0">
                <a:solidFill>
                  <a:srgbClr val="7030A0"/>
                </a:solidFill>
              </a:rPr>
              <a:t>  </a:t>
            </a:r>
            <a:r>
              <a:rPr lang="pl-PL" sz="2800" dirty="0" err="1" smtClean="0">
                <a:solidFill>
                  <a:srgbClr val="7030A0"/>
                </a:solidFill>
              </a:rPr>
              <a:t>level</a:t>
            </a:r>
            <a:r>
              <a:rPr lang="pl-PL" sz="2800" dirty="0" smtClean="0">
                <a:solidFill>
                  <a:srgbClr val="7030A0"/>
                </a:solidFill>
              </a:rPr>
              <a:t>  of  </a:t>
            </a:r>
            <a:r>
              <a:rPr lang="pl-PL" sz="2800" dirty="0" err="1" smtClean="0">
                <a:solidFill>
                  <a:srgbClr val="7030A0"/>
                </a:solidFill>
              </a:rPr>
              <a:t>work</a:t>
            </a:r>
            <a:r>
              <a:rPr lang="pl-PL" sz="2800" dirty="0" smtClean="0">
                <a:solidFill>
                  <a:srgbClr val="7030A0"/>
                </a:solidFill>
              </a:rPr>
              <a:t>  in  </a:t>
            </a:r>
            <a:r>
              <a:rPr lang="pl-PL" sz="2800" dirty="0" err="1" smtClean="0">
                <a:solidFill>
                  <a:srgbClr val="7030A0"/>
                </a:solidFill>
              </a:rPr>
              <a:t>several</a:t>
            </a:r>
            <a:r>
              <a:rPr lang="pl-PL" sz="2800" dirty="0" smtClean="0">
                <a:solidFill>
                  <a:srgbClr val="7030A0"/>
                </a:solidFill>
              </a:rPr>
              <a:t> </a:t>
            </a:r>
            <a:r>
              <a:rPr lang="pl-PL" sz="2800" dirty="0" err="1" smtClean="0">
                <a:solidFill>
                  <a:srgbClr val="7030A0"/>
                </a:solidFill>
              </a:rPr>
              <a:t>clubs</a:t>
            </a:r>
            <a:r>
              <a:rPr lang="pl-PL" sz="2800" dirty="0">
                <a:solidFill>
                  <a:srgbClr val="7030A0"/>
                </a:solidFill>
              </a:rPr>
              <a:t> </a:t>
            </a:r>
            <a:r>
              <a:rPr lang="pl-PL" sz="2800" dirty="0" smtClean="0">
                <a:solidFill>
                  <a:srgbClr val="7030A0"/>
                </a:solidFill>
              </a:rPr>
              <a:t>, </a:t>
            </a:r>
            <a:r>
              <a:rPr lang="en-US" sz="2800" dirty="0" smtClean="0">
                <a:solidFill>
                  <a:srgbClr val="7030A0"/>
                </a:solidFill>
              </a:rPr>
              <a:t>2-3 training sessions per week</a:t>
            </a:r>
            <a:r>
              <a:rPr lang="pl-PL" sz="2800" dirty="0" smtClean="0">
                <a:solidFill>
                  <a:srgbClr val="7030A0"/>
                </a:solidFill>
              </a:rPr>
              <a:t>,</a:t>
            </a:r>
          </a:p>
          <a:p>
            <a:pPr marL="0" indent="0">
              <a:buNone/>
            </a:pPr>
            <a:r>
              <a:rPr lang="pl-PL" sz="2800" dirty="0">
                <a:solidFill>
                  <a:srgbClr val="7030A0"/>
                </a:solidFill>
              </a:rPr>
              <a:t> </a:t>
            </a:r>
            <a:r>
              <a:rPr lang="pl-PL" sz="2800" dirty="0" smtClean="0">
                <a:solidFill>
                  <a:srgbClr val="7030A0"/>
                </a:solidFill>
              </a:rPr>
              <a:t>   no data volley </a:t>
            </a:r>
            <a:r>
              <a:rPr lang="pl-PL" sz="2800" dirty="0" err="1" smtClean="0">
                <a:solidFill>
                  <a:srgbClr val="7030A0"/>
                </a:solidFill>
              </a:rPr>
              <a:t>statistic</a:t>
            </a:r>
            <a:r>
              <a:rPr lang="pl-PL" sz="2800" dirty="0" smtClean="0">
                <a:solidFill>
                  <a:srgbClr val="7030A0"/>
                </a:solidFill>
              </a:rPr>
              <a:t> system)</a:t>
            </a:r>
          </a:p>
          <a:p>
            <a:pPr>
              <a:buFontTx/>
              <a:buChar char="-"/>
            </a:pPr>
            <a:r>
              <a:rPr lang="pl-PL" sz="2800" dirty="0" smtClean="0">
                <a:solidFill>
                  <a:srgbClr val="7030A0"/>
                </a:solidFill>
              </a:rPr>
              <a:t>NO PROFESSIONAL   STAFF (</a:t>
            </a:r>
            <a:r>
              <a:rPr lang="pl-PL" sz="2800" dirty="0" err="1" smtClean="0">
                <a:solidFill>
                  <a:srgbClr val="7030A0"/>
                </a:solidFill>
              </a:rPr>
              <a:t>head</a:t>
            </a:r>
            <a:r>
              <a:rPr lang="pl-PL" sz="2800" dirty="0" smtClean="0">
                <a:solidFill>
                  <a:srgbClr val="7030A0"/>
                </a:solidFill>
              </a:rPr>
              <a:t> </a:t>
            </a:r>
            <a:r>
              <a:rPr lang="pl-PL" sz="2800" dirty="0" err="1" smtClean="0">
                <a:solidFill>
                  <a:srgbClr val="7030A0"/>
                </a:solidFill>
              </a:rPr>
              <a:t>coach</a:t>
            </a:r>
            <a:r>
              <a:rPr lang="pl-PL" sz="2800" dirty="0" smtClean="0">
                <a:solidFill>
                  <a:srgbClr val="7030A0"/>
                </a:solidFill>
              </a:rPr>
              <a:t> </a:t>
            </a:r>
            <a:r>
              <a:rPr lang="pl-PL" sz="2800" dirty="0" err="1" smtClean="0">
                <a:solidFill>
                  <a:srgbClr val="7030A0"/>
                </a:solidFill>
              </a:rPr>
              <a:t>only</a:t>
            </a:r>
            <a:r>
              <a:rPr lang="pl-PL" sz="2800" dirty="0" smtClean="0">
                <a:solidFill>
                  <a:srgbClr val="7030A0"/>
                </a:solidFill>
              </a:rPr>
              <a:t>, </a:t>
            </a:r>
            <a:r>
              <a:rPr lang="pl-PL" sz="2800" dirty="0" err="1" smtClean="0">
                <a:solidFill>
                  <a:srgbClr val="7030A0"/>
                </a:solidFill>
              </a:rPr>
              <a:t>sometimes</a:t>
            </a:r>
            <a:r>
              <a:rPr lang="pl-PL" sz="2800" dirty="0" smtClean="0">
                <a:solidFill>
                  <a:srgbClr val="7030A0"/>
                </a:solidFill>
              </a:rPr>
              <a:t> </a:t>
            </a:r>
            <a:r>
              <a:rPr lang="pl-PL" sz="2800" dirty="0" err="1" smtClean="0">
                <a:solidFill>
                  <a:srgbClr val="7030A0"/>
                </a:solidFill>
              </a:rPr>
              <a:t>assistant</a:t>
            </a:r>
            <a:r>
              <a:rPr lang="pl-PL" sz="2800" dirty="0" smtClean="0">
                <a:solidFill>
                  <a:srgbClr val="7030A0"/>
                </a:solidFill>
              </a:rPr>
              <a:t> </a:t>
            </a:r>
            <a:r>
              <a:rPr lang="pl-PL" sz="2800" dirty="0" err="1" smtClean="0">
                <a:solidFill>
                  <a:srgbClr val="7030A0"/>
                </a:solidFill>
              </a:rPr>
              <a:t>coach</a:t>
            </a:r>
            <a:r>
              <a:rPr lang="pl-PL" sz="2800" dirty="0" smtClean="0">
                <a:solidFill>
                  <a:srgbClr val="7030A0"/>
                </a:solidFill>
              </a:rPr>
              <a:t>, </a:t>
            </a:r>
            <a:r>
              <a:rPr lang="pl-PL" sz="2800" dirty="0" err="1" smtClean="0">
                <a:solidFill>
                  <a:srgbClr val="7030A0"/>
                </a:solidFill>
              </a:rPr>
              <a:t>sometimes</a:t>
            </a:r>
            <a:r>
              <a:rPr lang="pl-PL" sz="2800" dirty="0" smtClean="0">
                <a:solidFill>
                  <a:srgbClr val="7030A0"/>
                </a:solidFill>
              </a:rPr>
              <a:t> </a:t>
            </a:r>
            <a:r>
              <a:rPr lang="pl-PL" sz="2800" dirty="0" err="1" smtClean="0">
                <a:solidFill>
                  <a:srgbClr val="7030A0"/>
                </a:solidFill>
              </a:rPr>
              <a:t>physio</a:t>
            </a:r>
            <a:r>
              <a:rPr lang="pl-PL" sz="2800" dirty="0" smtClean="0">
                <a:solidFill>
                  <a:srgbClr val="7030A0"/>
                </a:solidFill>
              </a:rPr>
              <a:t>) </a:t>
            </a:r>
          </a:p>
          <a:p>
            <a:pPr marL="0" indent="0">
              <a:buNone/>
            </a:pPr>
            <a:r>
              <a:rPr lang="pl-PL" sz="2800" dirty="0" smtClean="0">
                <a:solidFill>
                  <a:srgbClr val="7030A0"/>
                </a:solidFill>
              </a:rPr>
              <a:t> </a:t>
            </a:r>
          </a:p>
          <a:p>
            <a:pPr marL="0" indent="0">
              <a:buNone/>
            </a:pPr>
            <a:endParaRPr lang="pl-PL" sz="2800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pl-PL" sz="2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961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60648"/>
            <a:ext cx="9577064" cy="640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5638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60648"/>
            <a:ext cx="9577064" cy="640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1179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60649"/>
            <a:ext cx="9577064" cy="640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4442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60648"/>
            <a:ext cx="9577064" cy="640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63394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2656"/>
            <a:ext cx="9252520" cy="6264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9515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764704"/>
            <a:ext cx="8928992" cy="53154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6820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04800" y="404664"/>
            <a:ext cx="8686800" cy="5675461"/>
          </a:xfrm>
        </p:spPr>
        <p:txBody>
          <a:bodyPr/>
          <a:lstStyle/>
          <a:p>
            <a:pPr marL="0" indent="0">
              <a:buNone/>
            </a:pPr>
            <a:endParaRPr lang="pl-PL" dirty="0" smtClean="0"/>
          </a:p>
          <a:p>
            <a:pPr marL="0" indent="0" algn="ctr">
              <a:buNone/>
            </a:pPr>
            <a:r>
              <a:rPr lang="pl-PL" sz="3600" dirty="0" smtClean="0">
                <a:solidFill>
                  <a:srgbClr val="FF0000"/>
                </a:solidFill>
              </a:rPr>
              <a:t>THANK YOU VERY MUCH </a:t>
            </a:r>
          </a:p>
          <a:p>
            <a:endParaRPr lang="pl-PL" sz="36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pl-PL" dirty="0"/>
              <a:t> </a:t>
            </a:r>
            <a:r>
              <a:rPr lang="pl-PL" dirty="0" smtClean="0"/>
              <a:t>   </a:t>
            </a:r>
            <a:r>
              <a:rPr lang="pl-PL" sz="28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ISRAELI VOLLEYBALL  ASSOCIATION</a:t>
            </a:r>
            <a:endParaRPr lang="pl-PL" dirty="0" smtClean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pl-PL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l-PL" dirty="0" smtClean="0">
                <a:solidFill>
                  <a:schemeClr val="accent1">
                    <a:lumMod val="75000"/>
                  </a:schemeClr>
                </a:solidFill>
              </a:rPr>
              <a:t>   GRZEGORZ   RYŚ</a:t>
            </a:r>
          </a:p>
          <a:p>
            <a:pPr marL="457200" lvl="1" indent="0">
              <a:buNone/>
            </a:pPr>
            <a:r>
              <a:rPr lang="pl-PL" dirty="0" smtClean="0">
                <a:solidFill>
                  <a:schemeClr val="accent1">
                    <a:lumMod val="75000"/>
                  </a:schemeClr>
                </a:solidFill>
              </a:rPr>
              <a:t>HEAD  COACH  &amp;  TECHNICAL  DIRECTOR </a:t>
            </a:r>
          </a:p>
          <a:p>
            <a:pPr marL="457200" lvl="1" indent="0">
              <a:buNone/>
            </a:pPr>
            <a:r>
              <a:rPr lang="pl-PL" dirty="0" smtClean="0">
                <a:solidFill>
                  <a:schemeClr val="accent1">
                    <a:lumMod val="75000"/>
                  </a:schemeClr>
                </a:solidFill>
              </a:rPr>
              <a:t>ISRAELI  MEN’S  NATIONAL  TEAMS </a:t>
            </a:r>
          </a:p>
          <a:p>
            <a:pPr marL="457200" lvl="1" indent="0">
              <a:buNone/>
            </a:pPr>
            <a:endParaRPr lang="pl-PL" dirty="0" smtClean="0"/>
          </a:p>
          <a:p>
            <a:pPr marL="457200" lvl="1" indent="0">
              <a:buNone/>
            </a:pPr>
            <a:r>
              <a:rPr lang="pl-PL" dirty="0"/>
              <a:t> </a:t>
            </a:r>
            <a:r>
              <a:rPr lang="pl-PL" dirty="0" smtClean="0"/>
              <a:t>                               E-mail :   </a:t>
            </a:r>
            <a:r>
              <a:rPr lang="pl-PL" dirty="0" smtClean="0">
                <a:solidFill>
                  <a:srgbClr val="00B050"/>
                </a:solidFill>
              </a:rPr>
              <a:t>g.rys@post.pl</a:t>
            </a:r>
            <a:endParaRPr lang="pl-PL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7970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04800" y="1124744"/>
            <a:ext cx="8686800" cy="4955381"/>
          </a:xfrm>
        </p:spPr>
        <p:txBody>
          <a:bodyPr/>
          <a:lstStyle/>
          <a:p>
            <a:pPr marL="0" indent="0" algn="ctr">
              <a:buNone/>
            </a:pPr>
            <a:r>
              <a:rPr lang="pl-PL" sz="3600" dirty="0" smtClean="0">
                <a:solidFill>
                  <a:srgbClr val="00B050"/>
                </a:solidFill>
              </a:rPr>
              <a:t>BASED  ON  LONG  TERM  PROGRAM</a:t>
            </a:r>
          </a:p>
          <a:p>
            <a:pPr marL="0" indent="0" algn="ctr">
              <a:buNone/>
            </a:pPr>
            <a:endParaRPr lang="pl-PL" dirty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pl-PL" sz="3600" dirty="0" smtClean="0">
                <a:solidFill>
                  <a:srgbClr val="00B050"/>
                </a:solidFill>
              </a:rPr>
              <a:t>OF  ISRAELI  MEN’S  NATIONAL  TEAM </a:t>
            </a:r>
          </a:p>
          <a:p>
            <a:pPr marL="0" indent="0">
              <a:buNone/>
            </a:pPr>
            <a:endParaRPr lang="pl-PL" sz="36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pl-PL" sz="3600" dirty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pl-PL" dirty="0" smtClean="0">
                <a:solidFill>
                  <a:srgbClr val="0070C0"/>
                </a:solidFill>
              </a:rPr>
              <a:t>4 – YEAR PROGRAM  </a:t>
            </a:r>
          </a:p>
          <a:p>
            <a:pPr marL="0" indent="0" algn="ctr">
              <a:buNone/>
            </a:pPr>
            <a:r>
              <a:rPr lang="pl-PL" dirty="0" smtClean="0">
                <a:solidFill>
                  <a:srgbClr val="0070C0"/>
                </a:solidFill>
              </a:rPr>
              <a:t>2016 - 2019</a:t>
            </a:r>
            <a:endParaRPr lang="pl-PL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3583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4800" y="332656"/>
            <a:ext cx="8686800" cy="962744"/>
          </a:xfrm>
        </p:spPr>
        <p:txBody>
          <a:bodyPr/>
          <a:lstStyle/>
          <a:p>
            <a:r>
              <a:rPr lang="pl-PL" dirty="0" err="1" smtClean="0">
                <a:solidFill>
                  <a:srgbClr val="00B0F0"/>
                </a:solidFill>
              </a:rPr>
              <a:t>Periodization</a:t>
            </a:r>
            <a:r>
              <a:rPr lang="pl-PL" dirty="0" smtClean="0">
                <a:solidFill>
                  <a:srgbClr val="00B0F0"/>
                </a:solidFill>
              </a:rPr>
              <a:t> in sport </a:t>
            </a:r>
            <a:endParaRPr lang="pl-PL" dirty="0">
              <a:solidFill>
                <a:srgbClr val="00B0F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04800" y="1412776"/>
            <a:ext cx="8686800" cy="5328592"/>
          </a:xfrm>
        </p:spPr>
        <p:txBody>
          <a:bodyPr/>
          <a:lstStyle/>
          <a:p>
            <a:pPr marL="0" indent="0">
              <a:buNone/>
            </a:pPr>
            <a:r>
              <a:rPr lang="pl-PL" dirty="0">
                <a:solidFill>
                  <a:srgbClr val="00B050"/>
                </a:solidFill>
              </a:rPr>
              <a:t>H</a:t>
            </a:r>
            <a:r>
              <a:rPr lang="en-US" dirty="0" smtClean="0">
                <a:solidFill>
                  <a:srgbClr val="00B050"/>
                </a:solidFill>
              </a:rPr>
              <a:t>ow </a:t>
            </a:r>
            <a:r>
              <a:rPr lang="en-US" dirty="0">
                <a:solidFill>
                  <a:srgbClr val="00B050"/>
                </a:solidFill>
              </a:rPr>
              <a:t>to vary the intensity and volume of training to optimize the body’s ability to recover and rebuild—resulting in better performance and less risk of </a:t>
            </a:r>
            <a:r>
              <a:rPr lang="en-US" dirty="0" smtClean="0">
                <a:solidFill>
                  <a:srgbClr val="00B050"/>
                </a:solidFill>
              </a:rPr>
              <a:t>injury</a:t>
            </a:r>
            <a:r>
              <a:rPr lang="pl-PL" dirty="0" smtClean="0"/>
              <a:t>   </a:t>
            </a:r>
          </a:p>
          <a:p>
            <a:pPr marL="0" indent="0">
              <a:buNone/>
            </a:pPr>
            <a:r>
              <a:rPr lang="pl-PL" dirty="0">
                <a:solidFill>
                  <a:srgbClr val="7030A0"/>
                </a:solidFill>
              </a:rPr>
              <a:t> </a:t>
            </a:r>
            <a:r>
              <a:rPr lang="pl-PL" dirty="0" smtClean="0">
                <a:solidFill>
                  <a:srgbClr val="7030A0"/>
                </a:solidFill>
              </a:rPr>
              <a:t>                                         Tudor </a:t>
            </a:r>
            <a:r>
              <a:rPr lang="pl-PL" dirty="0" err="1" smtClean="0">
                <a:solidFill>
                  <a:srgbClr val="7030A0"/>
                </a:solidFill>
              </a:rPr>
              <a:t>Bompa</a:t>
            </a:r>
            <a:endParaRPr lang="pl-PL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pl-PL" dirty="0" smtClean="0"/>
              <a:t>                               </a:t>
            </a:r>
          </a:p>
          <a:p>
            <a:pPr marL="0" indent="0">
              <a:buNone/>
            </a:pPr>
            <a:r>
              <a:rPr lang="pl-PL" sz="2800" dirty="0">
                <a:solidFill>
                  <a:srgbClr val="C00000"/>
                </a:solidFill>
              </a:rPr>
              <a:t> </a:t>
            </a:r>
            <a:r>
              <a:rPr lang="pl-PL" sz="2800" dirty="0" smtClean="0">
                <a:solidFill>
                  <a:srgbClr val="C00000"/>
                </a:solidFill>
              </a:rPr>
              <a:t>                                  </a:t>
            </a:r>
            <a:endParaRPr lang="pl-PL" sz="2800" dirty="0">
              <a:solidFill>
                <a:srgbClr val="C0000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584493"/>
            <a:ext cx="2376264" cy="309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64448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04800" y="980728"/>
            <a:ext cx="8686800" cy="5400600"/>
          </a:xfrm>
        </p:spPr>
        <p:txBody>
          <a:bodyPr/>
          <a:lstStyle/>
          <a:p>
            <a:pPr marL="0" indent="0" algn="just">
              <a:buNone/>
            </a:pPr>
            <a:r>
              <a:rPr lang="pl-PL" sz="3600" dirty="0">
                <a:solidFill>
                  <a:srgbClr val="C00000"/>
                </a:solidFill>
              </a:rPr>
              <a:t>PERIODIZATION  IS THE  </a:t>
            </a:r>
            <a:r>
              <a:rPr lang="pl-PL" sz="3600" dirty="0" smtClean="0">
                <a:solidFill>
                  <a:srgbClr val="C00000"/>
                </a:solidFill>
              </a:rPr>
              <a:t>BASIS  </a:t>
            </a:r>
            <a:r>
              <a:rPr lang="pl-PL" sz="3600" dirty="0">
                <a:solidFill>
                  <a:srgbClr val="C00000"/>
                </a:solidFill>
              </a:rPr>
              <a:t>OF  EVERY </a:t>
            </a:r>
            <a:r>
              <a:rPr lang="pl-PL" sz="3600" dirty="0" smtClean="0">
                <a:solidFill>
                  <a:srgbClr val="C00000"/>
                </a:solidFill>
              </a:rPr>
              <a:t>SERIUOS  </a:t>
            </a:r>
            <a:r>
              <a:rPr lang="pl-PL" sz="3600" dirty="0">
                <a:solidFill>
                  <a:srgbClr val="C00000"/>
                </a:solidFill>
              </a:rPr>
              <a:t>ATHLET’S  TRAINING  </a:t>
            </a:r>
            <a:endParaRPr lang="pl-PL" sz="3600" dirty="0" smtClean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endParaRPr lang="pl-PL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pl-PL" dirty="0" smtClean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r>
              <a:rPr lang="pl-PL" dirty="0" smtClean="0">
                <a:solidFill>
                  <a:srgbClr val="7030A0"/>
                </a:solidFill>
              </a:rPr>
              <a:t>PROGRAM  SHOULD  CONTAIN  ALL  </a:t>
            </a:r>
          </a:p>
          <a:p>
            <a:pPr marL="0" indent="0" algn="just">
              <a:buNone/>
            </a:pPr>
            <a:r>
              <a:rPr lang="pl-PL" dirty="0" smtClean="0">
                <a:solidFill>
                  <a:srgbClr val="7030A0"/>
                </a:solidFill>
              </a:rPr>
              <a:t>DETAILS  NEEDED  TO  ACHIEVE  GOOD </a:t>
            </a:r>
          </a:p>
          <a:p>
            <a:pPr marL="0" indent="0" algn="just">
              <a:buNone/>
            </a:pPr>
            <a:r>
              <a:rPr lang="pl-PL" dirty="0" smtClean="0">
                <a:solidFill>
                  <a:srgbClr val="7030A0"/>
                </a:solidFill>
              </a:rPr>
              <a:t>RESULTS  AT  THE  INTERNATIONAL  LEVEL </a:t>
            </a:r>
            <a:endParaRPr lang="pl-PL" dirty="0">
              <a:solidFill>
                <a:srgbClr val="7030A0"/>
              </a:solidFill>
            </a:endParaRP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75084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739552"/>
          </a:xfrm>
        </p:spPr>
        <p:txBody>
          <a:bodyPr/>
          <a:lstStyle/>
          <a:p>
            <a:r>
              <a:rPr lang="pl-PL" dirty="0" smtClean="0">
                <a:solidFill>
                  <a:srgbClr val="C00000"/>
                </a:solidFill>
              </a:rPr>
              <a:t>Planning – LONG  TERM  PROGRAM</a:t>
            </a:r>
            <a:endParaRPr lang="pl-PL" dirty="0">
              <a:solidFill>
                <a:srgbClr val="C00000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916832"/>
            <a:ext cx="8658645" cy="396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99341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4800" y="332656"/>
            <a:ext cx="8686800" cy="936104"/>
          </a:xfrm>
        </p:spPr>
        <p:txBody>
          <a:bodyPr/>
          <a:lstStyle/>
          <a:p>
            <a:pPr algn="ctr"/>
            <a:r>
              <a:rPr lang="pl-PL" dirty="0" smtClean="0">
                <a:solidFill>
                  <a:srgbClr val="FF0000"/>
                </a:solidFill>
              </a:rPr>
              <a:t>MAIN GOALS:</a:t>
            </a:r>
            <a:endParaRPr lang="pl-PL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7504" y="1988840"/>
            <a:ext cx="8884096" cy="4536504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pl-PL" sz="2800" dirty="0" smtClean="0">
                <a:solidFill>
                  <a:srgbClr val="00B050"/>
                </a:solidFill>
              </a:rPr>
              <a:t>TO  QUALIFY  EUROPEAN  CHAMPIONSHIP  2019</a:t>
            </a:r>
          </a:p>
          <a:p>
            <a:pPr>
              <a:buFontTx/>
              <a:buChar char="-"/>
            </a:pPr>
            <a:r>
              <a:rPr lang="pl-PL" sz="2800" dirty="0" smtClean="0">
                <a:solidFill>
                  <a:srgbClr val="00B050"/>
                </a:solidFill>
              </a:rPr>
              <a:t>TO BUILD  THE  TEAM  WITH  THE  WINNING  MENTALITY</a:t>
            </a:r>
          </a:p>
          <a:p>
            <a:pPr>
              <a:buFontTx/>
              <a:buChar char="-"/>
            </a:pPr>
            <a:r>
              <a:rPr lang="pl-PL" sz="2800" dirty="0" smtClean="0">
                <a:solidFill>
                  <a:srgbClr val="00B050"/>
                </a:solidFill>
              </a:rPr>
              <a:t>TO  CREATE   GROUP  OF   PLAYERS   ABLE  TO COMPETE   AT   INTERNATIONAL  LEVEL</a:t>
            </a:r>
          </a:p>
          <a:p>
            <a:pPr>
              <a:buFontTx/>
              <a:buChar char="-"/>
            </a:pPr>
            <a:r>
              <a:rPr lang="pl-PL" sz="2800" dirty="0" smtClean="0">
                <a:solidFill>
                  <a:srgbClr val="00B050"/>
                </a:solidFill>
              </a:rPr>
              <a:t>TO GAIN  INTERNATIONAL   EXPERIENCE </a:t>
            </a:r>
          </a:p>
          <a:p>
            <a:pPr>
              <a:buFontTx/>
              <a:buChar char="-"/>
            </a:pPr>
            <a:r>
              <a:rPr lang="pl-PL" sz="2800" dirty="0" smtClean="0">
                <a:solidFill>
                  <a:srgbClr val="00B050"/>
                </a:solidFill>
              </a:rPr>
              <a:t>TO CREATE  ONE  MODEL  SYSTEM:            </a:t>
            </a:r>
            <a:r>
              <a:rPr lang="pl-PL" sz="2800" dirty="0" err="1" smtClean="0">
                <a:solidFill>
                  <a:srgbClr val="00B050"/>
                </a:solidFill>
              </a:rPr>
              <a:t>National</a:t>
            </a:r>
            <a:r>
              <a:rPr lang="pl-PL" sz="2800" dirty="0" smtClean="0">
                <a:solidFill>
                  <a:srgbClr val="00B050"/>
                </a:solidFill>
              </a:rPr>
              <a:t> Team -  </a:t>
            </a:r>
            <a:r>
              <a:rPr lang="pl-PL" sz="2800" dirty="0" err="1" smtClean="0">
                <a:solidFill>
                  <a:srgbClr val="00B050"/>
                </a:solidFill>
              </a:rPr>
              <a:t>Clubs</a:t>
            </a:r>
            <a:r>
              <a:rPr lang="pl-PL" sz="2800" dirty="0" smtClean="0">
                <a:solidFill>
                  <a:srgbClr val="00B050"/>
                </a:solidFill>
              </a:rPr>
              <a:t>  </a:t>
            </a:r>
            <a:endParaRPr lang="pl-PL" sz="28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1958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4800" y="332656"/>
            <a:ext cx="8686800" cy="792088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Targets: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04800" y="1124744"/>
            <a:ext cx="8686800" cy="547260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sz="2400" dirty="0" smtClean="0">
                <a:solidFill>
                  <a:srgbClr val="0070C0"/>
                </a:solidFill>
              </a:rPr>
              <a:t>2016</a:t>
            </a:r>
            <a:r>
              <a:rPr lang="pl-PL" sz="2400" dirty="0" smtClean="0"/>
              <a:t> </a:t>
            </a:r>
          </a:p>
          <a:p>
            <a:pPr marL="0" indent="0">
              <a:buNone/>
            </a:pPr>
            <a:r>
              <a:rPr lang="pl-PL" sz="2400" dirty="0" smtClean="0">
                <a:solidFill>
                  <a:srgbClr val="00B050"/>
                </a:solidFill>
              </a:rPr>
              <a:t>- </a:t>
            </a:r>
            <a:r>
              <a:rPr lang="en-US" sz="2400" dirty="0" smtClean="0">
                <a:solidFill>
                  <a:srgbClr val="00B050"/>
                </a:solidFill>
              </a:rPr>
              <a:t>Selection the best potential players</a:t>
            </a:r>
            <a:endParaRPr lang="pl-PL" sz="24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pl-PL" sz="2400" dirty="0" smtClean="0">
                <a:solidFill>
                  <a:srgbClr val="00B050"/>
                </a:solidFill>
              </a:rPr>
              <a:t>- </a:t>
            </a:r>
            <a:r>
              <a:rPr lang="en-US" sz="2400" dirty="0" smtClean="0">
                <a:solidFill>
                  <a:srgbClr val="00B050"/>
                </a:solidFill>
              </a:rPr>
              <a:t>Teaching new skills :  block – defense system</a:t>
            </a:r>
            <a:r>
              <a:rPr lang="pl-PL" sz="2400" dirty="0" smtClean="0">
                <a:solidFill>
                  <a:srgbClr val="00B050"/>
                </a:solidFill>
              </a:rPr>
              <a:t>, team </a:t>
            </a:r>
            <a:r>
              <a:rPr lang="en-US" sz="2400" dirty="0" smtClean="0">
                <a:solidFill>
                  <a:srgbClr val="00B050"/>
                </a:solidFill>
              </a:rPr>
              <a:t>tactics</a:t>
            </a:r>
            <a:r>
              <a:rPr lang="pl-PL" sz="2400" dirty="0" smtClean="0">
                <a:solidFill>
                  <a:srgbClr val="00B050"/>
                </a:solidFill>
              </a:rPr>
              <a:t> </a:t>
            </a:r>
            <a:endParaRPr lang="en-US" sz="24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00B050"/>
                </a:solidFill>
              </a:rPr>
              <a:t>- To participate  ECH QT </a:t>
            </a:r>
          </a:p>
          <a:p>
            <a:pPr marL="0" indent="0">
              <a:buNone/>
            </a:pPr>
            <a:r>
              <a:rPr lang="pl-PL" sz="2400" dirty="0" smtClean="0">
                <a:solidFill>
                  <a:srgbClr val="0070C0"/>
                </a:solidFill>
              </a:rPr>
              <a:t>2017</a:t>
            </a:r>
          </a:p>
          <a:p>
            <a:pPr marL="0" indent="0">
              <a:buNone/>
            </a:pPr>
            <a:r>
              <a:rPr lang="pl-PL" sz="2400" dirty="0" smtClean="0">
                <a:solidFill>
                  <a:srgbClr val="00B050"/>
                </a:solidFill>
              </a:rPr>
              <a:t>- </a:t>
            </a:r>
            <a:r>
              <a:rPr lang="en-US" sz="2400" dirty="0">
                <a:solidFill>
                  <a:srgbClr val="00B050"/>
                </a:solidFill>
              </a:rPr>
              <a:t>Improving technical and tactical skills 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B050"/>
                </a:solidFill>
              </a:rPr>
              <a:t>- To </a:t>
            </a:r>
            <a:r>
              <a:rPr lang="en-US" sz="2400">
                <a:solidFill>
                  <a:srgbClr val="00B050"/>
                </a:solidFill>
              </a:rPr>
              <a:t>participate </a:t>
            </a:r>
            <a:r>
              <a:rPr lang="en-US" sz="2400" smtClean="0">
                <a:solidFill>
                  <a:srgbClr val="00B050"/>
                </a:solidFill>
              </a:rPr>
              <a:t> </a:t>
            </a:r>
            <a:r>
              <a:rPr lang="en-US" sz="2400" dirty="0">
                <a:solidFill>
                  <a:srgbClr val="00B050"/>
                </a:solidFill>
              </a:rPr>
              <a:t>WCH QT and </a:t>
            </a:r>
            <a:r>
              <a:rPr lang="en-US" sz="2400" dirty="0" smtClean="0">
                <a:solidFill>
                  <a:srgbClr val="00B050"/>
                </a:solidFill>
              </a:rPr>
              <a:t>Euro</a:t>
            </a:r>
            <a:r>
              <a:rPr lang="pl-PL" sz="2400" dirty="0" smtClean="0">
                <a:solidFill>
                  <a:srgbClr val="00B050"/>
                </a:solidFill>
              </a:rPr>
              <a:t> </a:t>
            </a:r>
            <a:r>
              <a:rPr lang="en-US" sz="2400" dirty="0" smtClean="0">
                <a:solidFill>
                  <a:srgbClr val="00B050"/>
                </a:solidFill>
              </a:rPr>
              <a:t>League</a:t>
            </a:r>
            <a:r>
              <a:rPr lang="pl-PL" sz="2400" dirty="0" smtClean="0">
                <a:solidFill>
                  <a:srgbClr val="00B050"/>
                </a:solidFill>
              </a:rPr>
              <a:t> </a:t>
            </a:r>
            <a:endParaRPr lang="en-US" sz="2400" dirty="0" smtClean="0">
              <a:solidFill>
                <a:srgbClr val="92D050"/>
              </a:solidFill>
            </a:endParaRPr>
          </a:p>
          <a:p>
            <a:pPr marL="0" indent="0">
              <a:buNone/>
            </a:pPr>
            <a:r>
              <a:rPr lang="pl-PL" sz="2400" dirty="0" smtClean="0">
                <a:solidFill>
                  <a:srgbClr val="0070C0"/>
                </a:solidFill>
              </a:rPr>
              <a:t>2018</a:t>
            </a:r>
          </a:p>
          <a:p>
            <a:pPr marL="0" indent="0">
              <a:buNone/>
            </a:pPr>
            <a:r>
              <a:rPr lang="pl-PL" sz="2400" dirty="0" smtClean="0">
                <a:solidFill>
                  <a:srgbClr val="00B050"/>
                </a:solidFill>
              </a:rPr>
              <a:t>- </a:t>
            </a:r>
            <a:r>
              <a:rPr lang="en-US" sz="2400" dirty="0" smtClean="0">
                <a:solidFill>
                  <a:srgbClr val="00B050"/>
                </a:solidFill>
              </a:rPr>
              <a:t>Developing technical and tactical skills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00B050"/>
                </a:solidFill>
              </a:rPr>
              <a:t>- To participate </a:t>
            </a:r>
            <a:r>
              <a:rPr lang="pl-PL" sz="2400" dirty="0" smtClean="0">
                <a:solidFill>
                  <a:srgbClr val="00B050"/>
                </a:solidFill>
              </a:rPr>
              <a:t>Silver</a:t>
            </a:r>
            <a:r>
              <a:rPr lang="en-US" sz="2400" dirty="0" smtClean="0">
                <a:solidFill>
                  <a:srgbClr val="00B050"/>
                </a:solidFill>
              </a:rPr>
              <a:t> League</a:t>
            </a:r>
            <a:r>
              <a:rPr lang="pl-PL" sz="2400" dirty="0" smtClean="0">
                <a:solidFill>
                  <a:srgbClr val="00B050"/>
                </a:solidFill>
              </a:rPr>
              <a:t> </a:t>
            </a:r>
            <a:endParaRPr lang="en-US" sz="24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00B050"/>
                </a:solidFill>
              </a:rPr>
              <a:t>- To qualify </a:t>
            </a:r>
            <a:r>
              <a:rPr lang="pl-PL" sz="2400" dirty="0" smtClean="0">
                <a:solidFill>
                  <a:srgbClr val="00B050"/>
                </a:solidFill>
              </a:rPr>
              <a:t>ECH (</a:t>
            </a:r>
            <a:r>
              <a:rPr lang="en-US" sz="2400" dirty="0" smtClean="0">
                <a:solidFill>
                  <a:srgbClr val="00B050"/>
                </a:solidFill>
              </a:rPr>
              <a:t>home &amp; away qualification matches)</a:t>
            </a:r>
            <a:r>
              <a:rPr lang="en-US" sz="2400" dirty="0" smtClean="0"/>
              <a:t> 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0070C0"/>
                </a:solidFill>
              </a:rPr>
              <a:t>2019</a:t>
            </a:r>
          </a:p>
          <a:p>
            <a:pPr marL="0" indent="0">
              <a:buNone/>
            </a:pPr>
            <a:r>
              <a:rPr lang="pl-PL" sz="2400" dirty="0" smtClean="0">
                <a:solidFill>
                  <a:srgbClr val="00B050"/>
                </a:solidFill>
              </a:rPr>
              <a:t>- To </a:t>
            </a:r>
            <a:r>
              <a:rPr lang="en-US" sz="2400" dirty="0" smtClean="0">
                <a:solidFill>
                  <a:srgbClr val="00B050"/>
                </a:solidFill>
              </a:rPr>
              <a:t>participate Silver League and qualify Golden League</a:t>
            </a:r>
          </a:p>
          <a:p>
            <a:pPr marL="0" indent="0">
              <a:buNone/>
            </a:pPr>
            <a:r>
              <a:rPr lang="pl-PL" sz="2400" dirty="0" smtClean="0">
                <a:solidFill>
                  <a:srgbClr val="7030A0"/>
                </a:solidFill>
              </a:rPr>
              <a:t>- </a:t>
            </a:r>
            <a:r>
              <a:rPr lang="en-US" sz="2400" dirty="0" smtClean="0">
                <a:solidFill>
                  <a:srgbClr val="7030A0"/>
                </a:solidFill>
              </a:rPr>
              <a:t>To participate E</a:t>
            </a:r>
            <a:r>
              <a:rPr lang="pl-PL" sz="2400" dirty="0" smtClean="0">
                <a:solidFill>
                  <a:srgbClr val="7030A0"/>
                </a:solidFill>
              </a:rPr>
              <a:t>CH  </a:t>
            </a:r>
            <a:endParaRPr lang="en-US" sz="2400" dirty="0" smtClean="0">
              <a:solidFill>
                <a:srgbClr val="7030A0"/>
              </a:solidFill>
            </a:endParaRPr>
          </a:p>
          <a:p>
            <a:pPr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377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4800" y="332656"/>
            <a:ext cx="8686800" cy="792088"/>
          </a:xfrm>
        </p:spPr>
        <p:txBody>
          <a:bodyPr/>
          <a:lstStyle/>
          <a:p>
            <a:r>
              <a:rPr lang="pl-PL" dirty="0" smtClean="0">
                <a:solidFill>
                  <a:srgbClr val="FF0000"/>
                </a:solidFill>
              </a:rPr>
              <a:t>  </a:t>
            </a:r>
            <a:r>
              <a:rPr lang="en-US" dirty="0" smtClean="0">
                <a:solidFill>
                  <a:srgbClr val="FF0000"/>
                </a:solidFill>
              </a:rPr>
              <a:t>Yearly</a:t>
            </a:r>
            <a:r>
              <a:rPr lang="pl-PL" dirty="0" smtClean="0">
                <a:solidFill>
                  <a:srgbClr val="FF0000"/>
                </a:solidFill>
              </a:rPr>
              <a:t> program – MEN’S NT </a:t>
            </a:r>
            <a:endParaRPr lang="pl-PL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04800" y="1196752"/>
            <a:ext cx="8686800" cy="5472608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dirty="0" smtClean="0">
                <a:solidFill>
                  <a:srgbClr val="0070C0"/>
                </a:solidFill>
              </a:rPr>
              <a:t>80-90  working days (period May – August) 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0070C0"/>
                </a:solidFill>
              </a:rPr>
              <a:t>12-15  friendly games </a:t>
            </a:r>
            <a:r>
              <a:rPr lang="pl-PL" dirty="0" smtClean="0">
                <a:solidFill>
                  <a:srgbClr val="0070C0"/>
                </a:solidFill>
              </a:rPr>
              <a:t>(</a:t>
            </a:r>
            <a:r>
              <a:rPr lang="pl-PL" dirty="0" err="1" smtClean="0">
                <a:solidFill>
                  <a:srgbClr val="0070C0"/>
                </a:solidFill>
              </a:rPr>
              <a:t>matches</a:t>
            </a:r>
            <a:r>
              <a:rPr lang="pl-PL" dirty="0" smtClean="0">
                <a:solidFill>
                  <a:srgbClr val="0070C0"/>
                </a:solidFill>
              </a:rPr>
              <a:t> </a:t>
            </a:r>
            <a:r>
              <a:rPr lang="pl-PL" dirty="0" err="1" smtClean="0">
                <a:solidFill>
                  <a:srgbClr val="0070C0"/>
                </a:solidFill>
              </a:rPr>
              <a:t>or</a:t>
            </a:r>
            <a:r>
              <a:rPr lang="pl-PL" dirty="0" smtClean="0">
                <a:solidFill>
                  <a:srgbClr val="0070C0"/>
                </a:solidFill>
              </a:rPr>
              <a:t> </a:t>
            </a:r>
            <a:r>
              <a:rPr lang="pl-PL" dirty="0" err="1" smtClean="0">
                <a:solidFill>
                  <a:srgbClr val="0070C0"/>
                </a:solidFill>
              </a:rPr>
              <a:t>tournaments</a:t>
            </a:r>
            <a:r>
              <a:rPr lang="pl-PL" dirty="0" smtClean="0">
                <a:solidFill>
                  <a:srgbClr val="0070C0"/>
                </a:solidFill>
              </a:rPr>
              <a:t>)</a:t>
            </a:r>
            <a:endParaRPr lang="en-US" dirty="0" smtClean="0">
              <a:solidFill>
                <a:srgbClr val="0070C0"/>
              </a:solidFill>
            </a:endParaRPr>
          </a:p>
          <a:p>
            <a:pPr>
              <a:buFontTx/>
              <a:buChar char="-"/>
            </a:pPr>
            <a:r>
              <a:rPr lang="pl-PL" dirty="0" smtClean="0">
                <a:solidFill>
                  <a:srgbClr val="0070C0"/>
                </a:solidFill>
              </a:rPr>
              <a:t>10-12  </a:t>
            </a:r>
            <a:r>
              <a:rPr lang="en-US" dirty="0" err="1" smtClean="0">
                <a:solidFill>
                  <a:srgbClr val="0070C0"/>
                </a:solidFill>
              </a:rPr>
              <a:t>offic</a:t>
            </a:r>
            <a:r>
              <a:rPr lang="pl-PL" dirty="0" smtClean="0">
                <a:solidFill>
                  <a:srgbClr val="0070C0"/>
                </a:solidFill>
              </a:rPr>
              <a:t>i</a:t>
            </a:r>
            <a:r>
              <a:rPr lang="en-US" dirty="0" smtClean="0">
                <a:solidFill>
                  <a:srgbClr val="0070C0"/>
                </a:solidFill>
              </a:rPr>
              <a:t>al  games </a:t>
            </a:r>
            <a:r>
              <a:rPr lang="pl-PL" dirty="0" smtClean="0">
                <a:solidFill>
                  <a:srgbClr val="0070C0"/>
                </a:solidFill>
              </a:rPr>
              <a:t>(</a:t>
            </a:r>
            <a:r>
              <a:rPr lang="pl-PL" dirty="0" err="1" smtClean="0">
                <a:solidFill>
                  <a:srgbClr val="0070C0"/>
                </a:solidFill>
              </a:rPr>
              <a:t>matches</a:t>
            </a:r>
            <a:r>
              <a:rPr lang="pl-PL" dirty="0" smtClean="0">
                <a:solidFill>
                  <a:srgbClr val="0070C0"/>
                </a:solidFill>
              </a:rPr>
              <a:t> and </a:t>
            </a:r>
            <a:r>
              <a:rPr lang="pl-PL" dirty="0" err="1" smtClean="0">
                <a:solidFill>
                  <a:srgbClr val="0070C0"/>
                </a:solidFill>
              </a:rPr>
              <a:t>tournaments</a:t>
            </a:r>
            <a:r>
              <a:rPr lang="pl-PL" dirty="0" smtClean="0">
                <a:solidFill>
                  <a:srgbClr val="0070C0"/>
                </a:solidFill>
              </a:rPr>
              <a:t>)</a:t>
            </a:r>
          </a:p>
          <a:p>
            <a:pPr>
              <a:buFontTx/>
              <a:buChar char="-"/>
            </a:pPr>
            <a:r>
              <a:rPr lang="pl-PL" dirty="0" smtClean="0">
                <a:solidFill>
                  <a:srgbClr val="0070C0"/>
                </a:solidFill>
              </a:rPr>
              <a:t>Euro </a:t>
            </a:r>
            <a:r>
              <a:rPr lang="pl-PL" dirty="0" err="1" smtClean="0">
                <a:solidFill>
                  <a:srgbClr val="0070C0"/>
                </a:solidFill>
              </a:rPr>
              <a:t>League</a:t>
            </a:r>
            <a:r>
              <a:rPr lang="pl-PL" dirty="0" smtClean="0">
                <a:solidFill>
                  <a:srgbClr val="0070C0"/>
                </a:solidFill>
              </a:rPr>
              <a:t> / Silver </a:t>
            </a:r>
            <a:r>
              <a:rPr lang="pl-PL" dirty="0" err="1" smtClean="0">
                <a:solidFill>
                  <a:srgbClr val="0070C0"/>
                </a:solidFill>
              </a:rPr>
              <a:t>League</a:t>
            </a:r>
            <a:endParaRPr lang="pl-PL" dirty="0">
              <a:solidFill>
                <a:srgbClr val="0070C0"/>
              </a:solidFill>
            </a:endParaRPr>
          </a:p>
          <a:p>
            <a:pPr>
              <a:buFontTx/>
              <a:buChar char="-"/>
            </a:pPr>
            <a:r>
              <a:rPr lang="pl-PL" dirty="0" smtClean="0">
                <a:solidFill>
                  <a:srgbClr val="0070C0"/>
                </a:solidFill>
              </a:rPr>
              <a:t>WCH QT</a:t>
            </a:r>
          </a:p>
          <a:p>
            <a:pPr>
              <a:buFontTx/>
              <a:buChar char="-"/>
            </a:pPr>
            <a:r>
              <a:rPr lang="pl-PL" dirty="0" smtClean="0">
                <a:solidFill>
                  <a:srgbClr val="0070C0"/>
                </a:solidFill>
              </a:rPr>
              <a:t>ECH  </a:t>
            </a:r>
            <a:r>
              <a:rPr lang="pl-PL" dirty="0" err="1" smtClean="0">
                <a:solidFill>
                  <a:srgbClr val="0070C0"/>
                </a:solidFill>
              </a:rPr>
              <a:t>Qualification</a:t>
            </a:r>
            <a:r>
              <a:rPr lang="pl-PL" dirty="0" smtClean="0">
                <a:solidFill>
                  <a:srgbClr val="0070C0"/>
                </a:solidFill>
              </a:rPr>
              <a:t> </a:t>
            </a:r>
            <a:r>
              <a:rPr lang="pl-PL" dirty="0" err="1" smtClean="0">
                <a:solidFill>
                  <a:srgbClr val="0070C0"/>
                </a:solidFill>
              </a:rPr>
              <a:t>matches</a:t>
            </a:r>
            <a:r>
              <a:rPr lang="pl-PL" dirty="0" smtClean="0">
                <a:solidFill>
                  <a:srgbClr val="0070C0"/>
                </a:solidFill>
              </a:rPr>
              <a:t> (</a:t>
            </a:r>
            <a:r>
              <a:rPr lang="pl-PL" dirty="0" err="1" smtClean="0">
                <a:solidFill>
                  <a:srgbClr val="0070C0"/>
                </a:solidFill>
              </a:rPr>
              <a:t>home</a:t>
            </a:r>
            <a:r>
              <a:rPr lang="pl-PL" dirty="0" smtClean="0">
                <a:solidFill>
                  <a:srgbClr val="0070C0"/>
                </a:solidFill>
              </a:rPr>
              <a:t> &amp; </a:t>
            </a:r>
            <a:r>
              <a:rPr lang="pl-PL" dirty="0" err="1" smtClean="0">
                <a:solidFill>
                  <a:srgbClr val="0070C0"/>
                </a:solidFill>
              </a:rPr>
              <a:t>away</a:t>
            </a:r>
            <a:r>
              <a:rPr lang="pl-PL" dirty="0" smtClean="0">
                <a:solidFill>
                  <a:srgbClr val="0070C0"/>
                </a:solidFill>
              </a:rPr>
              <a:t>)</a:t>
            </a:r>
          </a:p>
          <a:p>
            <a:pPr>
              <a:buFontTx/>
              <a:buChar char="-"/>
            </a:pPr>
            <a:r>
              <a:rPr lang="pl-PL" dirty="0" err="1" smtClean="0">
                <a:solidFill>
                  <a:srgbClr val="0070C0"/>
                </a:solidFill>
              </a:rPr>
              <a:t>European</a:t>
            </a:r>
            <a:r>
              <a:rPr lang="pl-PL" dirty="0" smtClean="0">
                <a:solidFill>
                  <a:srgbClr val="0070C0"/>
                </a:solidFill>
              </a:rPr>
              <a:t> </a:t>
            </a:r>
            <a:r>
              <a:rPr lang="pl-PL" dirty="0" err="1" smtClean="0">
                <a:solidFill>
                  <a:srgbClr val="0070C0"/>
                </a:solidFill>
              </a:rPr>
              <a:t>Championships</a:t>
            </a:r>
            <a:r>
              <a:rPr lang="pl-PL" dirty="0" smtClean="0">
                <a:solidFill>
                  <a:srgbClr val="0070C0"/>
                </a:solidFill>
              </a:rPr>
              <a:t> </a:t>
            </a:r>
            <a:endParaRPr lang="en-US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sz="8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82295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1106760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Components of training system:</a:t>
            </a:r>
            <a:br>
              <a:rPr lang="en-US" dirty="0">
                <a:solidFill>
                  <a:srgbClr val="00B050"/>
                </a:solidFill>
              </a:rPr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04800" y="1124744"/>
            <a:ext cx="8686800" cy="5400600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en-US" dirty="0" smtClean="0">
                <a:solidFill>
                  <a:srgbClr val="00B050"/>
                </a:solidFill>
              </a:rPr>
              <a:t>Physical preparation</a:t>
            </a:r>
            <a:r>
              <a:rPr lang="pl-PL" dirty="0" smtClean="0">
                <a:solidFill>
                  <a:srgbClr val="00B050"/>
                </a:solidFill>
              </a:rPr>
              <a:t> (</a:t>
            </a:r>
            <a:r>
              <a:rPr lang="pl-PL" dirty="0" err="1" smtClean="0">
                <a:solidFill>
                  <a:srgbClr val="00B050"/>
                </a:solidFill>
              </a:rPr>
              <a:t>endurance</a:t>
            </a:r>
            <a:r>
              <a:rPr lang="pl-PL" dirty="0" smtClean="0">
                <a:solidFill>
                  <a:srgbClr val="00B050"/>
                </a:solidFill>
              </a:rPr>
              <a:t>, </a:t>
            </a:r>
            <a:r>
              <a:rPr lang="pl-PL" dirty="0" err="1" smtClean="0">
                <a:solidFill>
                  <a:srgbClr val="00B050"/>
                </a:solidFill>
              </a:rPr>
              <a:t>weights</a:t>
            </a:r>
            <a:r>
              <a:rPr lang="pl-PL" dirty="0" smtClean="0">
                <a:solidFill>
                  <a:srgbClr val="00B050"/>
                </a:solidFill>
              </a:rPr>
              <a:t>, </a:t>
            </a:r>
            <a:r>
              <a:rPr lang="pl-PL" dirty="0" err="1" smtClean="0">
                <a:solidFill>
                  <a:srgbClr val="00B050"/>
                </a:solidFill>
              </a:rPr>
              <a:t>athletics</a:t>
            </a:r>
            <a:r>
              <a:rPr lang="pl-PL" dirty="0" smtClean="0">
                <a:solidFill>
                  <a:srgbClr val="00B050"/>
                </a:solidFill>
              </a:rPr>
              <a:t>)</a:t>
            </a:r>
            <a:endParaRPr lang="en-US" dirty="0">
              <a:solidFill>
                <a:srgbClr val="00B050"/>
              </a:solidFill>
            </a:endParaRPr>
          </a:p>
          <a:p>
            <a:pPr>
              <a:buFontTx/>
              <a:buChar char="-"/>
            </a:pPr>
            <a:r>
              <a:rPr lang="en-US" dirty="0">
                <a:solidFill>
                  <a:srgbClr val="00B050"/>
                </a:solidFill>
              </a:rPr>
              <a:t>Technical </a:t>
            </a:r>
            <a:r>
              <a:rPr lang="en-US" dirty="0" smtClean="0">
                <a:solidFill>
                  <a:srgbClr val="00B050"/>
                </a:solidFill>
              </a:rPr>
              <a:t>preparation</a:t>
            </a:r>
            <a:r>
              <a:rPr lang="pl-PL" dirty="0" smtClean="0">
                <a:solidFill>
                  <a:srgbClr val="00B050"/>
                </a:solidFill>
              </a:rPr>
              <a:t> (</a:t>
            </a:r>
            <a:r>
              <a:rPr lang="pl-PL" dirty="0" err="1" smtClean="0">
                <a:solidFill>
                  <a:srgbClr val="00B050"/>
                </a:solidFill>
              </a:rPr>
              <a:t>setting</a:t>
            </a:r>
            <a:r>
              <a:rPr lang="pl-PL" dirty="0" smtClean="0">
                <a:solidFill>
                  <a:srgbClr val="00B050"/>
                </a:solidFill>
              </a:rPr>
              <a:t> </a:t>
            </a:r>
            <a:r>
              <a:rPr lang="pl-PL" dirty="0" err="1" smtClean="0">
                <a:solidFill>
                  <a:srgbClr val="00B050"/>
                </a:solidFill>
              </a:rPr>
              <a:t>situation</a:t>
            </a:r>
            <a:r>
              <a:rPr lang="pl-PL" dirty="0" smtClean="0">
                <a:solidFill>
                  <a:srgbClr val="00B050"/>
                </a:solidFill>
              </a:rPr>
              <a:t> </a:t>
            </a:r>
            <a:r>
              <a:rPr lang="pl-PL" dirty="0" err="1" smtClean="0">
                <a:solidFill>
                  <a:srgbClr val="00B050"/>
                </a:solidFill>
              </a:rPr>
              <a:t>balls</a:t>
            </a:r>
            <a:r>
              <a:rPr lang="pl-PL" dirty="0" smtClean="0">
                <a:solidFill>
                  <a:srgbClr val="00B050"/>
                </a:solidFill>
              </a:rPr>
              <a:t>, </a:t>
            </a:r>
            <a:r>
              <a:rPr lang="pl-PL" dirty="0" err="1" smtClean="0">
                <a:solidFill>
                  <a:srgbClr val="00B050"/>
                </a:solidFill>
              </a:rPr>
              <a:t>group</a:t>
            </a:r>
            <a:r>
              <a:rPr lang="pl-PL" dirty="0" smtClean="0">
                <a:solidFill>
                  <a:srgbClr val="00B050"/>
                </a:solidFill>
              </a:rPr>
              <a:t> </a:t>
            </a:r>
            <a:r>
              <a:rPr lang="pl-PL" dirty="0" err="1" smtClean="0">
                <a:solidFill>
                  <a:srgbClr val="00B050"/>
                </a:solidFill>
              </a:rPr>
              <a:t>block</a:t>
            </a:r>
            <a:r>
              <a:rPr lang="pl-PL" dirty="0" smtClean="0">
                <a:solidFill>
                  <a:srgbClr val="00B050"/>
                </a:solidFill>
              </a:rPr>
              <a:t>, </a:t>
            </a:r>
            <a:r>
              <a:rPr lang="pl-PL" dirty="0" err="1" smtClean="0">
                <a:solidFill>
                  <a:srgbClr val="00B050"/>
                </a:solidFill>
              </a:rPr>
              <a:t>individual</a:t>
            </a:r>
            <a:r>
              <a:rPr lang="pl-PL" dirty="0" smtClean="0">
                <a:solidFill>
                  <a:srgbClr val="00B050"/>
                </a:solidFill>
              </a:rPr>
              <a:t> </a:t>
            </a:r>
            <a:r>
              <a:rPr lang="pl-PL" dirty="0" err="1" smtClean="0">
                <a:solidFill>
                  <a:srgbClr val="00B050"/>
                </a:solidFill>
              </a:rPr>
              <a:t>defense</a:t>
            </a:r>
            <a:r>
              <a:rPr lang="pl-PL" dirty="0" smtClean="0">
                <a:solidFill>
                  <a:srgbClr val="00B050"/>
                </a:solidFill>
              </a:rPr>
              <a:t>, service)</a:t>
            </a:r>
            <a:endParaRPr lang="en-US" dirty="0">
              <a:solidFill>
                <a:srgbClr val="00B050"/>
              </a:solidFill>
            </a:endParaRPr>
          </a:p>
          <a:p>
            <a:pPr>
              <a:buFontTx/>
              <a:buChar char="-"/>
            </a:pPr>
            <a:r>
              <a:rPr lang="en-US" dirty="0">
                <a:solidFill>
                  <a:srgbClr val="00B050"/>
                </a:solidFill>
              </a:rPr>
              <a:t>Tactical </a:t>
            </a:r>
            <a:r>
              <a:rPr lang="en-US" dirty="0" smtClean="0">
                <a:solidFill>
                  <a:srgbClr val="00B050"/>
                </a:solidFill>
              </a:rPr>
              <a:t>preparation</a:t>
            </a:r>
            <a:r>
              <a:rPr lang="pl-PL" dirty="0" smtClean="0">
                <a:solidFill>
                  <a:srgbClr val="00B050"/>
                </a:solidFill>
              </a:rPr>
              <a:t> (</a:t>
            </a:r>
            <a:r>
              <a:rPr lang="pl-PL" dirty="0" err="1" smtClean="0">
                <a:solidFill>
                  <a:srgbClr val="00B050"/>
                </a:solidFill>
              </a:rPr>
              <a:t>block-defense</a:t>
            </a:r>
            <a:r>
              <a:rPr lang="pl-PL" dirty="0" smtClean="0">
                <a:solidFill>
                  <a:srgbClr val="00B050"/>
                </a:solidFill>
              </a:rPr>
              <a:t> system, </a:t>
            </a:r>
            <a:r>
              <a:rPr lang="pl-PL" dirty="0" err="1" smtClean="0">
                <a:solidFill>
                  <a:srgbClr val="00B050"/>
                </a:solidFill>
              </a:rPr>
              <a:t>Complex</a:t>
            </a:r>
            <a:r>
              <a:rPr lang="pl-PL" dirty="0" smtClean="0">
                <a:solidFill>
                  <a:srgbClr val="00B050"/>
                </a:solidFill>
              </a:rPr>
              <a:t> 1 and </a:t>
            </a:r>
            <a:r>
              <a:rPr lang="pl-PL" dirty="0" err="1">
                <a:solidFill>
                  <a:srgbClr val="00B050"/>
                </a:solidFill>
              </a:rPr>
              <a:t>C</a:t>
            </a:r>
            <a:r>
              <a:rPr lang="pl-PL" dirty="0" err="1" smtClean="0">
                <a:solidFill>
                  <a:srgbClr val="00B050"/>
                </a:solidFill>
              </a:rPr>
              <a:t>omplex</a:t>
            </a:r>
            <a:r>
              <a:rPr lang="pl-PL" dirty="0" smtClean="0">
                <a:solidFill>
                  <a:srgbClr val="00B050"/>
                </a:solidFill>
              </a:rPr>
              <a:t> 2)  </a:t>
            </a:r>
            <a:endParaRPr lang="en-US" dirty="0">
              <a:solidFill>
                <a:srgbClr val="00B050"/>
              </a:solidFill>
            </a:endParaRPr>
          </a:p>
          <a:p>
            <a:pPr>
              <a:buFontTx/>
              <a:buChar char="-"/>
            </a:pPr>
            <a:r>
              <a:rPr lang="en-US" dirty="0">
                <a:solidFill>
                  <a:srgbClr val="00B050"/>
                </a:solidFill>
              </a:rPr>
              <a:t>Mental preparation</a:t>
            </a:r>
          </a:p>
          <a:p>
            <a:pPr>
              <a:buFontTx/>
              <a:buChar char="-"/>
            </a:pPr>
            <a:r>
              <a:rPr lang="en-US" dirty="0">
                <a:solidFill>
                  <a:srgbClr val="00B050"/>
                </a:solidFill>
              </a:rPr>
              <a:t>Tests and medical examination</a:t>
            </a:r>
          </a:p>
          <a:p>
            <a:pPr>
              <a:buFontTx/>
              <a:buChar char="-"/>
            </a:pPr>
            <a:r>
              <a:rPr lang="en-US" dirty="0">
                <a:solidFill>
                  <a:srgbClr val="00B050"/>
                </a:solidFill>
              </a:rPr>
              <a:t>The</a:t>
            </a:r>
            <a:r>
              <a:rPr lang="pl-PL" dirty="0" err="1">
                <a:solidFill>
                  <a:srgbClr val="00B050"/>
                </a:solidFill>
              </a:rPr>
              <a:t>or</a:t>
            </a:r>
            <a:r>
              <a:rPr lang="en-US" dirty="0" err="1">
                <a:solidFill>
                  <a:srgbClr val="00B050"/>
                </a:solidFill>
              </a:rPr>
              <a:t>etical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pl-PL" dirty="0" err="1" smtClean="0">
                <a:solidFill>
                  <a:srgbClr val="00B050"/>
                </a:solidFill>
              </a:rPr>
              <a:t>preparation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endParaRPr lang="en-US" dirty="0">
              <a:solidFill>
                <a:srgbClr val="00B050"/>
              </a:solidFill>
            </a:endParaRPr>
          </a:p>
          <a:p>
            <a:pPr>
              <a:buFontTx/>
              <a:buChar char="-"/>
            </a:pPr>
            <a:r>
              <a:rPr lang="en-US" dirty="0">
                <a:solidFill>
                  <a:srgbClr val="00B050"/>
                </a:solidFill>
              </a:rPr>
              <a:t>Recovery (physiotherapy)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95212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ędrówka">
  <a:themeElements>
    <a:clrScheme name="Wędrówk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Wędrówk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ędrówk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353</TotalTime>
  <Words>465</Words>
  <Application>Microsoft Office PowerPoint</Application>
  <PresentationFormat>‫הצגה על המסך (4:3)</PresentationFormat>
  <Paragraphs>89</Paragraphs>
  <Slides>18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18</vt:i4>
      </vt:variant>
    </vt:vector>
  </HeadingPairs>
  <TitlesOfParts>
    <vt:vector size="25" baseType="lpstr">
      <vt:lpstr>Britannic Bold</vt:lpstr>
      <vt:lpstr>Century Gothic</vt:lpstr>
      <vt:lpstr>Franklin Gothic Book</vt:lpstr>
      <vt:lpstr>Franklin Gothic Medium</vt:lpstr>
      <vt:lpstr>Wingdings</vt:lpstr>
      <vt:lpstr>Wingdings 2</vt:lpstr>
      <vt:lpstr>Wędrówka</vt:lpstr>
      <vt:lpstr>PERIODIZATION IN VOLLEYBALL  how to train for maximum gains   Grzegorz Ryś</vt:lpstr>
      <vt:lpstr>מצגת של PowerPoint‏</vt:lpstr>
      <vt:lpstr>Periodization in sport </vt:lpstr>
      <vt:lpstr>מצגת של PowerPoint‏</vt:lpstr>
      <vt:lpstr>Planning – LONG  TERM  PROGRAM</vt:lpstr>
      <vt:lpstr>MAIN GOALS:</vt:lpstr>
      <vt:lpstr>Targets:</vt:lpstr>
      <vt:lpstr>  Yearly program – MEN’S NT </vt:lpstr>
      <vt:lpstr>Components of training system: </vt:lpstr>
      <vt:lpstr>COOPERATION BETWEEN NATIONAL TEAM AND CLUBS </vt:lpstr>
      <vt:lpstr>PROBLEMS 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PERIODIZATION IN VOLLEYBALL</dc:title>
  <dc:creator>Grzegorz Ryś</dc:creator>
  <cp:lastModifiedBy>Devora Hellerstein</cp:lastModifiedBy>
  <cp:revision>43</cp:revision>
  <dcterms:created xsi:type="dcterms:W3CDTF">2017-12-04T09:07:04Z</dcterms:created>
  <dcterms:modified xsi:type="dcterms:W3CDTF">2018-01-13T11:41:54Z</dcterms:modified>
</cp:coreProperties>
</file>